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76" r:id="rId3"/>
    <p:sldId id="277" r:id="rId4"/>
    <p:sldId id="278" r:id="rId5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860"/>
    <p:restoredTop sz="94660"/>
  </p:normalViewPr>
  <p:slideViewPr>
    <p:cSldViewPr showGuides="1">
      <p:cViewPr varScale="1">
        <p:scale>
          <a:sx n="75" d="100"/>
          <a:sy n="75" d="100"/>
        </p:scale>
        <p:origin x="-8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.wmf"/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22.emf"/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23.emf"/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w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wmf"/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650" name="页眉占位符 2764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27651" name="日期占位符 2765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27652" name="幻灯片图像占位符 27651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653" name="文本占位符 27652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7654" name="页脚占位符 2765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endParaRPr lang="zh-CN" altLang="en-US" sz="1200" dirty="0"/>
          </a:p>
        </p:txBody>
      </p:sp>
      <p:sp>
        <p:nvSpPr>
          <p:cNvPr id="27655" name="灯片编号占位符 2765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8674" name="幻灯片图像占位符 2867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8675" name="文本占位符 2867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还可以用</a:t>
            </a:r>
            <a:r>
              <a:rPr lang="zh-CN" altLang="en-US" b="1" u="sng" dirty="0"/>
              <a:t>状态转换图</a:t>
            </a:r>
            <a:r>
              <a:rPr lang="zh-CN" altLang="en-US" dirty="0"/>
              <a:t>来表示</a:t>
            </a:r>
            <a:r>
              <a:rPr lang="en-US" altLang="zh-CN"/>
              <a:t>RS</a:t>
            </a:r>
            <a:r>
              <a:rPr lang="zh-CN" altLang="en-US" dirty="0"/>
              <a:t>触发器的逻辑功能。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9938" name="幻灯片图像占位符 3993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9939" name="文本占位符 3993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为了提高触发器的可靠性，增加抗干扰能力，希望触发器的次态仅仅取决于</a:t>
            </a:r>
            <a:r>
              <a:rPr lang="en-US" altLang="zh-CN"/>
              <a:t>CP</a:t>
            </a:r>
            <a:r>
              <a:rPr lang="zh-CN" altLang="en-US" dirty="0"/>
              <a:t>信号的上升沿或下降沿到达时刻输入信号的状态，而在此前或之后的输入状态的变化对触发器的次态没有影响。这样就有了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98800" y="15491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image" Target="../media/image5.png"/><Relationship Id="rId4" Type="http://schemas.openxmlformats.org/officeDocument/2006/relationships/tags" Target="../tags/tag214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7.v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23.xml"/><Relationship Id="rId2" Type="http://schemas.openxmlformats.org/officeDocument/2006/relationships/tags" Target="../tags/tag213.xml"/><Relationship Id="rId19" Type="http://schemas.openxmlformats.org/officeDocument/2006/relationships/image" Target="../media/image30.emf"/><Relationship Id="rId18" Type="http://schemas.openxmlformats.org/officeDocument/2006/relationships/oleObject" Target="../embeddings/oleObject22.bin"/><Relationship Id="rId17" Type="http://schemas.openxmlformats.org/officeDocument/2006/relationships/image" Target="../media/image29.wmf"/><Relationship Id="rId16" Type="http://schemas.openxmlformats.org/officeDocument/2006/relationships/oleObject" Target="../embeddings/oleObject21.bin"/><Relationship Id="rId15" Type="http://schemas.openxmlformats.org/officeDocument/2006/relationships/image" Target="../media/image28.emf"/><Relationship Id="rId14" Type="http://schemas.openxmlformats.org/officeDocument/2006/relationships/oleObject" Target="../embeddings/oleObject20.bin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image" Target="../media/image5.png"/><Relationship Id="rId4" Type="http://schemas.openxmlformats.org/officeDocument/2006/relationships/tags" Target="../tags/tag225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8.v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34.xml"/><Relationship Id="rId2" Type="http://schemas.openxmlformats.org/officeDocument/2006/relationships/tags" Target="../tags/tag224.xml"/><Relationship Id="rId19" Type="http://schemas.openxmlformats.org/officeDocument/2006/relationships/image" Target="../media/image33.emf"/><Relationship Id="rId18" Type="http://schemas.openxmlformats.org/officeDocument/2006/relationships/oleObject" Target="../embeddings/oleObject25.bin"/><Relationship Id="rId17" Type="http://schemas.openxmlformats.org/officeDocument/2006/relationships/image" Target="../media/image32.emf"/><Relationship Id="rId16" Type="http://schemas.openxmlformats.org/officeDocument/2006/relationships/oleObject" Target="../embeddings/oleObject24.bin"/><Relationship Id="rId15" Type="http://schemas.openxmlformats.org/officeDocument/2006/relationships/image" Target="../media/image31.wmf"/><Relationship Id="rId14" Type="http://schemas.openxmlformats.org/officeDocument/2006/relationships/oleObject" Target="../embeddings/oleObject23.bin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image" Target="../media/image5.png"/><Relationship Id="rId4" Type="http://schemas.openxmlformats.org/officeDocument/2006/relationships/tags" Target="../tags/tag236.xml"/><Relationship Id="rId3" Type="http://schemas.openxmlformats.org/officeDocument/2006/relationships/image" Target="../media/image4.png"/><Relationship Id="rId21" Type="http://schemas.openxmlformats.org/officeDocument/2006/relationships/vmlDrawing" Target="../drawings/vmlDrawing9.v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35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image" Target="../media/image36.emf"/><Relationship Id="rId16" Type="http://schemas.openxmlformats.org/officeDocument/2006/relationships/oleObject" Target="../embeddings/oleObject27.bin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image" Target="../media/image35.png"/><Relationship Id="rId11" Type="http://schemas.openxmlformats.org/officeDocument/2006/relationships/tags" Target="../tags/tag240.xml"/><Relationship Id="rId10" Type="http://schemas.openxmlformats.org/officeDocument/2006/relationships/image" Target="../media/image34.wmf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image" Target="../media/image5.png"/><Relationship Id="rId4" Type="http://schemas.openxmlformats.org/officeDocument/2006/relationships/tags" Target="../tags/tag247.xml"/><Relationship Id="rId3" Type="http://schemas.openxmlformats.org/officeDocument/2006/relationships/image" Target="../media/image4.png"/><Relationship Id="rId27" Type="http://schemas.openxmlformats.org/officeDocument/2006/relationships/vmlDrawing" Target="../drawings/vmlDrawing10.v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257.xml"/><Relationship Id="rId24" Type="http://schemas.openxmlformats.org/officeDocument/2006/relationships/image" Target="../media/image41.wmf"/><Relationship Id="rId23" Type="http://schemas.openxmlformats.org/officeDocument/2006/relationships/oleObject" Target="../embeddings/oleObject32.bin"/><Relationship Id="rId22" Type="http://schemas.openxmlformats.org/officeDocument/2006/relationships/tags" Target="../tags/tag256.xml"/><Relationship Id="rId21" Type="http://schemas.openxmlformats.org/officeDocument/2006/relationships/image" Target="../media/image40.wmf"/><Relationship Id="rId20" Type="http://schemas.openxmlformats.org/officeDocument/2006/relationships/oleObject" Target="../embeddings/oleObject31.bin"/><Relationship Id="rId2" Type="http://schemas.openxmlformats.org/officeDocument/2006/relationships/tags" Target="../tags/tag246.xml"/><Relationship Id="rId19" Type="http://schemas.openxmlformats.org/officeDocument/2006/relationships/image" Target="../media/image39.wmf"/><Relationship Id="rId18" Type="http://schemas.openxmlformats.org/officeDocument/2006/relationships/oleObject" Target="../embeddings/oleObject30.bin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image" Target="../media/image38.wmf"/><Relationship Id="rId14" Type="http://schemas.openxmlformats.org/officeDocument/2006/relationships/oleObject" Target="../embeddings/oleObject29.bin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28.bin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emf"/><Relationship Id="rId8" Type="http://schemas.openxmlformats.org/officeDocument/2006/relationships/oleObject" Target="../embeddings/oleObject33.bin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image" Target="../media/image5.png"/><Relationship Id="rId4" Type="http://schemas.openxmlformats.org/officeDocument/2006/relationships/tags" Target="../tags/tag259.xml"/><Relationship Id="rId3" Type="http://schemas.openxmlformats.org/officeDocument/2006/relationships/image" Target="../media/image4.png"/><Relationship Id="rId2" Type="http://schemas.openxmlformats.org/officeDocument/2006/relationships/tags" Target="../tags/tag258.xml"/><Relationship Id="rId13" Type="http://schemas.openxmlformats.org/officeDocument/2006/relationships/notesSlide" Target="../notesSlides/notesSlide2.xml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4" Type="http://schemas.openxmlformats.org/officeDocument/2006/relationships/notesSlide" Target="../notesSlides/notesSlide1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7.xml"/><Relationship Id="rId10" Type="http://schemas.openxmlformats.org/officeDocument/2006/relationships/image" Target="../media/image14.emf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0.xml"/><Relationship Id="rId5" Type="http://schemas.openxmlformats.org/officeDocument/2006/relationships/image" Target="../media/image5.png"/><Relationship Id="rId4" Type="http://schemas.openxmlformats.org/officeDocument/2006/relationships/tags" Target="../tags/tag179.xml"/><Relationship Id="rId3" Type="http://schemas.openxmlformats.org/officeDocument/2006/relationships/image" Target="../media/image4.png"/><Relationship Id="rId2" Type="http://schemas.openxmlformats.org/officeDocument/2006/relationships/tags" Target="../tags/tag178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image" Target="../media/image15.emf"/><Relationship Id="rId7" Type="http://schemas.openxmlformats.org/officeDocument/2006/relationships/oleObject" Target="../embeddings/oleObject2.bin"/><Relationship Id="rId6" Type="http://schemas.openxmlformats.org/officeDocument/2006/relationships/tags" Target="../tags/tag183.xml"/><Relationship Id="rId5" Type="http://schemas.openxmlformats.org/officeDocument/2006/relationships/image" Target="../media/image5.png"/><Relationship Id="rId4" Type="http://schemas.openxmlformats.org/officeDocument/2006/relationships/tags" Target="../tags/tag182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89.xml"/><Relationship Id="rId2" Type="http://schemas.openxmlformats.org/officeDocument/2006/relationships/tags" Target="../tags/tag181.xml"/><Relationship Id="rId19" Type="http://schemas.openxmlformats.org/officeDocument/2006/relationships/image" Target="../media/image18.wmf"/><Relationship Id="rId18" Type="http://schemas.openxmlformats.org/officeDocument/2006/relationships/oleObject" Target="../embeddings/oleObject5.bin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image" Target="../media/image17.emf"/><Relationship Id="rId13" Type="http://schemas.openxmlformats.org/officeDocument/2006/relationships/oleObject" Target="../embeddings/oleObject4.bin"/><Relationship Id="rId12" Type="http://schemas.openxmlformats.org/officeDocument/2006/relationships/tags" Target="../tags/tag185.xml"/><Relationship Id="rId11" Type="http://schemas.openxmlformats.org/officeDocument/2006/relationships/image" Target="../media/image16.emf"/><Relationship Id="rId10" Type="http://schemas.openxmlformats.org/officeDocument/2006/relationships/oleObject" Target="../embeddings/oleObject3.bin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6.bin"/><Relationship Id="rId6" Type="http://schemas.openxmlformats.org/officeDocument/2006/relationships/tags" Target="../tags/tag192.xml"/><Relationship Id="rId5" Type="http://schemas.openxmlformats.org/officeDocument/2006/relationships/image" Target="../media/image5.png"/><Relationship Id="rId4" Type="http://schemas.openxmlformats.org/officeDocument/2006/relationships/tags" Target="../tags/tag191.xml"/><Relationship Id="rId3" Type="http://schemas.openxmlformats.org/officeDocument/2006/relationships/image" Target="../media/image4.png"/><Relationship Id="rId2" Type="http://schemas.openxmlformats.org/officeDocument/2006/relationships/tags" Target="../tags/tag190.xml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93.xml"/><Relationship Id="rId16" Type="http://schemas.openxmlformats.org/officeDocument/2006/relationships/image" Target="../media/image18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22.e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21.e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20.emf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1.bin"/><Relationship Id="rId6" Type="http://schemas.openxmlformats.org/officeDocument/2006/relationships/tags" Target="../tags/tag196.xml"/><Relationship Id="rId5" Type="http://schemas.openxmlformats.org/officeDocument/2006/relationships/image" Target="../media/image5.png"/><Relationship Id="rId4" Type="http://schemas.openxmlformats.org/officeDocument/2006/relationships/tags" Target="../tags/tag195.xml"/><Relationship Id="rId3" Type="http://schemas.openxmlformats.org/officeDocument/2006/relationships/image" Target="../media/image4.png"/><Relationship Id="rId2" Type="http://schemas.openxmlformats.org/officeDocument/2006/relationships/tags" Target="../tags/tag194.xml"/><Relationship Id="rId19" Type="http://schemas.openxmlformats.org/officeDocument/2006/relationships/vmlDrawing" Target="../drawings/vmlDrawing4.v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97.xml"/><Relationship Id="rId16" Type="http://schemas.openxmlformats.org/officeDocument/2006/relationships/image" Target="../media/image18.w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23.e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21.e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20.emf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image" Target="../media/image24.emf"/><Relationship Id="rId7" Type="http://schemas.openxmlformats.org/officeDocument/2006/relationships/oleObject" Target="../embeddings/oleObject16.bin"/><Relationship Id="rId6" Type="http://schemas.openxmlformats.org/officeDocument/2006/relationships/tags" Target="../tags/tag200.xml"/><Relationship Id="rId5" Type="http://schemas.openxmlformats.org/officeDocument/2006/relationships/image" Target="../media/image5.png"/><Relationship Id="rId4" Type="http://schemas.openxmlformats.org/officeDocument/2006/relationships/tags" Target="../tags/tag199.xml"/><Relationship Id="rId3" Type="http://schemas.openxmlformats.org/officeDocument/2006/relationships/image" Target="../media/image4.png"/><Relationship Id="rId2" Type="http://schemas.openxmlformats.org/officeDocument/2006/relationships/tags" Target="../tags/tag198.xml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5.png"/><Relationship Id="rId4" Type="http://schemas.openxmlformats.org/officeDocument/2006/relationships/tags" Target="../tags/tag203.xml"/><Relationship Id="rId3" Type="http://schemas.openxmlformats.org/officeDocument/2006/relationships/image" Target="../media/image4.png"/><Relationship Id="rId22" Type="http://schemas.openxmlformats.org/officeDocument/2006/relationships/vmlDrawing" Target="../drawings/vmlDrawing6.v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12.xml"/><Relationship Id="rId2" Type="http://schemas.openxmlformats.org/officeDocument/2006/relationships/tags" Target="../tags/tag202.xml"/><Relationship Id="rId19" Type="http://schemas.openxmlformats.org/officeDocument/2006/relationships/tags" Target="../tags/tag211.xml"/><Relationship Id="rId18" Type="http://schemas.openxmlformats.org/officeDocument/2006/relationships/image" Target="../media/image27.emf"/><Relationship Id="rId17" Type="http://schemas.openxmlformats.org/officeDocument/2006/relationships/oleObject" Target="../embeddings/oleObject19.bin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image" Target="../media/image26.wmf"/><Relationship Id="rId13" Type="http://schemas.openxmlformats.org/officeDocument/2006/relationships/oleObject" Target="../embeddings/oleObject18.bin"/><Relationship Id="rId12" Type="http://schemas.openxmlformats.org/officeDocument/2006/relationships/tags" Target="../tags/tag208.xml"/><Relationship Id="rId11" Type="http://schemas.openxmlformats.org/officeDocument/2006/relationships/image" Target="../media/image25.emf"/><Relationship Id="rId10" Type="http://schemas.openxmlformats.org/officeDocument/2006/relationships/oleObject" Target="../embeddings/oleObject17.bin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点击此处添加副标题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baseline="0" dirty="0">
                <a:solidFill>
                  <a:schemeClr val="accent1">
                    <a:lumMod val="75000"/>
                  </a:schemeClr>
                </a:solidFill>
              </a:rPr>
              <a:t>第4章 触发器 </a:t>
            </a:r>
            <a:endParaRPr lang="zh-CN" altLang="en-US" sz="27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4818" name="矩形 34817"/>
          <p:cNvSpPr/>
          <p:nvPr>
            <p:custDataLst>
              <p:tags r:id="rId6"/>
            </p:custDataLst>
          </p:nvPr>
        </p:nvSpPr>
        <p:spPr>
          <a:xfrm>
            <a:off x="4953000" y="3581400"/>
            <a:ext cx="3810000" cy="2971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19" name="矩形 34818"/>
          <p:cNvSpPr/>
          <p:nvPr>
            <p:custDataLst>
              <p:tags r:id="rId7"/>
            </p:custDataLst>
          </p:nvPr>
        </p:nvSpPr>
        <p:spPr>
          <a:xfrm>
            <a:off x="609600" y="3581400"/>
            <a:ext cx="4038600" cy="2971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标题 3481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4.5.3  T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4821" name="文本占位符 34820"/>
          <p:cNvSpPr>
            <a:spLocks noGrp="1"/>
          </p:cNvSpPr>
          <p:nvPr>
            <p:ph type="body" idx="4294967295"/>
            <p:custDataLst>
              <p:tags r:id="rId8"/>
            </p:custDataLst>
          </p:nvPr>
        </p:nvSpPr>
        <p:spPr>
          <a:xfrm>
            <a:off x="1182688" y="2017713"/>
            <a:ext cx="7772400" cy="15636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T触发器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凡在时钟信号CP作用下，逻辑功能符合下表的都叫做T触发器 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822" name="矩形 34821"/>
          <p:cNvSpPr/>
          <p:nvPr>
            <p:custDataLst>
              <p:tags r:id="rId9"/>
            </p:custDataLst>
          </p:nvPr>
        </p:nvSpPr>
        <p:spPr>
          <a:xfrm>
            <a:off x="0" y="2876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4" name="矩形 34823"/>
          <p:cNvSpPr/>
          <p:nvPr>
            <p:custDataLst>
              <p:tags r:id="rId10"/>
            </p:custDataLst>
          </p:nvPr>
        </p:nvSpPr>
        <p:spPr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6" name="文本框 34825"/>
          <p:cNvSpPr txBox="1"/>
          <p:nvPr>
            <p:custDataLst>
              <p:tags r:id="rId11"/>
            </p:custDataLst>
          </p:nvPr>
        </p:nvSpPr>
        <p:spPr>
          <a:xfrm>
            <a:off x="838200" y="5943600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特征方程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7" name="矩形 34826"/>
          <p:cNvSpPr/>
          <p:nvPr>
            <p:custDataLst>
              <p:tags r:id="rId12"/>
            </p:custDataLst>
          </p:nvPr>
        </p:nvSpPr>
        <p:spPr>
          <a:xfrm>
            <a:off x="0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9" name="文本框 34828"/>
          <p:cNvSpPr txBox="1"/>
          <p:nvPr>
            <p:custDataLst>
              <p:tags r:id="rId13"/>
            </p:custDataLst>
          </p:nvPr>
        </p:nvSpPr>
        <p:spPr>
          <a:xfrm>
            <a:off x="4953000" y="35814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4830" name="对象 34829"/>
          <p:cNvGraphicFramePr/>
          <p:nvPr/>
        </p:nvGraphicFramePr>
        <p:xfrm>
          <a:off x="762000" y="3657600"/>
          <a:ext cx="312420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4" imgW="1684655" imgH="1092200" progId="Visio.Drawing.11">
                  <p:embed/>
                </p:oleObj>
              </mc:Choice>
              <mc:Fallback>
                <p:oleObj name="" r:id="rId14" imgW="1684655" imgH="1092200" progId="Visio.Drawing.11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2000" y="3657600"/>
                        <a:ext cx="3124200" cy="201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2" name="对象 34831"/>
          <p:cNvGraphicFramePr/>
          <p:nvPr/>
        </p:nvGraphicFramePr>
        <p:xfrm>
          <a:off x="2514600" y="5943600"/>
          <a:ext cx="19050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6" imgW="889000" imgH="228600" progId="Equation.DSMT4">
                  <p:embed/>
                </p:oleObj>
              </mc:Choice>
              <mc:Fallback>
                <p:oleObj name="" r:id="rId16" imgW="889000" imgH="228600" progId="Equation.DSMT4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14600" y="5943600"/>
                        <a:ext cx="1905000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4" name="对象 34833"/>
          <p:cNvGraphicFramePr/>
          <p:nvPr/>
        </p:nvGraphicFramePr>
        <p:xfrm>
          <a:off x="4953000" y="4572000"/>
          <a:ext cx="3657600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8" imgW="2607945" imgH="1024255" progId="Visio.Drawing.11">
                  <p:embed/>
                </p:oleObj>
              </mc:Choice>
              <mc:Fallback>
                <p:oleObj name="" r:id="rId18" imgW="2607945" imgH="1024255" progId="Visio.Drawing.11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53000" y="4572000"/>
                        <a:ext cx="3657600" cy="1430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ldLvl="0" animBg="1"/>
      <p:bldP spid="34819" grpId="0" bldLvl="0" animBg="1"/>
      <p:bldP spid="34826" grpId="0"/>
      <p:bldP spid="348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5842" name="矩形 35841"/>
          <p:cNvSpPr/>
          <p:nvPr>
            <p:custDataLst>
              <p:tags r:id="rId6"/>
            </p:custDataLst>
          </p:nvPr>
        </p:nvSpPr>
        <p:spPr>
          <a:xfrm>
            <a:off x="4953000" y="3581400"/>
            <a:ext cx="3810000" cy="2971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3" name="矩形 35842"/>
          <p:cNvSpPr/>
          <p:nvPr>
            <p:custDataLst>
              <p:tags r:id="rId7"/>
            </p:custDataLst>
          </p:nvPr>
        </p:nvSpPr>
        <p:spPr>
          <a:xfrm>
            <a:off x="609600" y="3581400"/>
            <a:ext cx="4038600" cy="2971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4" name="标题 3584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4.5.4  D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5845" name="文本占位符 35844"/>
          <p:cNvSpPr>
            <a:spLocks noGrp="1"/>
          </p:cNvSpPr>
          <p:nvPr>
            <p:ph type="body" idx="4294967295"/>
            <p:custDataLst>
              <p:tags r:id="rId8"/>
            </p:custDataLst>
          </p:nvPr>
        </p:nvSpPr>
        <p:spPr>
          <a:xfrm>
            <a:off x="1182688" y="2017713"/>
            <a:ext cx="7772400" cy="15636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D触发器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凡在时钟信号CP作用下，逻辑功能符合下表的都叫做D触发器 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846" name="矩形 35845"/>
          <p:cNvSpPr/>
          <p:nvPr>
            <p:custDataLst>
              <p:tags r:id="rId9"/>
            </p:custDataLst>
          </p:nvPr>
        </p:nvSpPr>
        <p:spPr>
          <a:xfrm>
            <a:off x="0" y="2876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7" name="矩形 35846"/>
          <p:cNvSpPr/>
          <p:nvPr>
            <p:custDataLst>
              <p:tags r:id="rId10"/>
            </p:custDataLst>
          </p:nvPr>
        </p:nvSpPr>
        <p:spPr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8" name="文本框 35847"/>
          <p:cNvSpPr txBox="1"/>
          <p:nvPr>
            <p:custDataLst>
              <p:tags r:id="rId11"/>
            </p:custDataLst>
          </p:nvPr>
        </p:nvSpPr>
        <p:spPr>
          <a:xfrm>
            <a:off x="838200" y="5943600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特征方程</a:t>
            </a:r>
            <a:endParaRPr lang="zh-CN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9" name="矩形 35848"/>
          <p:cNvSpPr/>
          <p:nvPr>
            <p:custDataLst>
              <p:tags r:id="rId12"/>
            </p:custDataLst>
          </p:nvPr>
        </p:nvSpPr>
        <p:spPr>
          <a:xfrm>
            <a:off x="0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50" name="文本框 35849"/>
          <p:cNvSpPr txBox="1"/>
          <p:nvPr>
            <p:custDataLst>
              <p:tags r:id="rId13"/>
            </p:custDataLst>
          </p:nvPr>
        </p:nvSpPr>
        <p:spPr>
          <a:xfrm>
            <a:off x="4953000" y="35814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zh-CN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5857" name="对象 35856"/>
          <p:cNvGraphicFramePr/>
          <p:nvPr/>
        </p:nvGraphicFramePr>
        <p:xfrm>
          <a:off x="2590800" y="5943600"/>
          <a:ext cx="14478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4" imgW="584200" imgH="228600" progId="Equation.DSMT4">
                  <p:embed/>
                </p:oleObj>
              </mc:Choice>
              <mc:Fallback>
                <p:oleObj name="" r:id="rId14" imgW="584200" imgH="2286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90800" y="5943600"/>
                        <a:ext cx="1447800" cy="569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9" name="对象 35858"/>
          <p:cNvGraphicFramePr/>
          <p:nvPr/>
        </p:nvGraphicFramePr>
        <p:xfrm>
          <a:off x="1371600" y="3810000"/>
          <a:ext cx="23622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6" imgW="1007745" imgH="787400" progId="Visio.Drawing.11">
                  <p:embed/>
                </p:oleObj>
              </mc:Choice>
              <mc:Fallback>
                <p:oleObj name="" r:id="rId16" imgW="1007745" imgH="787400" progId="Visio.Drawing.11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71600" y="3810000"/>
                        <a:ext cx="2362200" cy="186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1" name="对象 35860"/>
          <p:cNvGraphicFramePr/>
          <p:nvPr/>
        </p:nvGraphicFramePr>
        <p:xfrm>
          <a:off x="5029200" y="4572000"/>
          <a:ext cx="3733800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8" imgW="2607945" imgH="1024255" progId="Visio.Drawing.11">
                  <p:embed/>
                </p:oleObj>
              </mc:Choice>
              <mc:Fallback>
                <p:oleObj name="" r:id="rId18" imgW="2607945" imgH="1024255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029200" y="4572000"/>
                        <a:ext cx="3733800" cy="145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ldLvl="0" animBg="1"/>
      <p:bldP spid="35843" grpId="0" bldLvl="0" animBg="1"/>
      <p:bldP spid="35848" grpId="0"/>
      <p:bldP spid="358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6877" name="矩形 36876"/>
          <p:cNvSpPr/>
          <p:nvPr>
            <p:custDataLst>
              <p:tags r:id="rId6"/>
            </p:custDataLst>
          </p:nvPr>
        </p:nvSpPr>
        <p:spPr>
          <a:xfrm>
            <a:off x="5029200" y="3810000"/>
            <a:ext cx="3810000" cy="2590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66" name="标题 3686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D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触发器的应用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6867" name="文本占位符 36866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 将一个时钟进行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分频，即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6869" name="矩形 36868"/>
          <p:cNvSpPr/>
          <p:nvPr>
            <p:custDataLst>
              <p:tags r:id="rId8"/>
            </p:custDataLst>
          </p:nvPr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6868" name="对象 36867"/>
          <p:cNvGraphicFramePr/>
          <p:nvPr/>
        </p:nvGraphicFramePr>
        <p:xfrm>
          <a:off x="3429000" y="2743200"/>
          <a:ext cx="12192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9" imgW="609600" imgH="393700" progId="Equation.DSMT4">
                  <p:embed/>
                </p:oleObj>
              </mc:Choice>
              <mc:Fallback>
                <p:oleObj name="" r:id="rId9" imgW="609600" imgH="3937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000" y="2743200"/>
                        <a:ext cx="1219200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矩形 36870"/>
          <p:cNvSpPr/>
          <p:nvPr>
            <p:custDataLst>
              <p:tags r:id="rId11"/>
            </p:custDataLst>
          </p:nvPr>
        </p:nvSpPr>
        <p:spPr>
          <a:xfrm>
            <a:off x="0" y="27955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872" name="图片 368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038600"/>
            <a:ext cx="3505200" cy="215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3" name="文本框 36872"/>
          <p:cNvSpPr txBox="1"/>
          <p:nvPr>
            <p:custDataLst>
              <p:tags r:id="rId13"/>
            </p:custDataLst>
          </p:nvPr>
        </p:nvSpPr>
        <p:spPr>
          <a:xfrm>
            <a:off x="762000" y="3505200"/>
            <a:ext cx="3657600" cy="457200"/>
          </a:xfrm>
          <a:prstGeom prst="rect">
            <a:avLst/>
          </a:prstGeom>
          <a:solidFill>
            <a:schemeClr val="folHlink"/>
          </a:solidFill>
          <a:ln w="19050">
            <a:noFill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已知分频器的时序图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74" name="右箭头 36873"/>
          <p:cNvSpPr/>
          <p:nvPr>
            <p:custDataLst>
              <p:tags r:id="rId14"/>
            </p:custDataLst>
          </p:nvPr>
        </p:nvSpPr>
        <p:spPr>
          <a:xfrm>
            <a:off x="4191000" y="5181600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76" name="矩形 36875"/>
          <p:cNvSpPr/>
          <p:nvPr>
            <p:custDataLst>
              <p:tags r:id="rId15"/>
            </p:custDataLst>
          </p:nvPr>
        </p:nvSpPr>
        <p:spPr>
          <a:xfrm>
            <a:off x="0" y="27860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6875" name="对象 36874"/>
          <p:cNvGraphicFramePr/>
          <p:nvPr/>
        </p:nvGraphicFramePr>
        <p:xfrm>
          <a:off x="5181600" y="4191000"/>
          <a:ext cx="33528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6" imgW="1981200" imgH="1151255" progId="Visio.Drawing.11">
                  <p:embed/>
                </p:oleObj>
              </mc:Choice>
              <mc:Fallback>
                <p:oleObj name="" r:id="rId16" imgW="1981200" imgH="1151255" progId="Visio.Drawing.11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81600" y="4191000"/>
                        <a:ext cx="3352800" cy="194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8" name="文本框 36877"/>
          <p:cNvSpPr txBox="1"/>
          <p:nvPr>
            <p:custDataLst>
              <p:tags r:id="rId18"/>
            </p:custDataLst>
          </p:nvPr>
        </p:nvSpPr>
        <p:spPr>
          <a:xfrm>
            <a:off x="4876800" y="2895600"/>
            <a:ext cx="3962400" cy="457200"/>
          </a:xfrm>
          <a:prstGeom prst="rect">
            <a:avLst/>
          </a:prstGeom>
          <a:solidFill>
            <a:schemeClr val="folHlink"/>
          </a:solidFill>
          <a:ln w="19050">
            <a:noFill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分频如何设计？ 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 bldLvl="0" animBg="1"/>
      <p:bldP spid="3687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7902" name="矩形 37901"/>
          <p:cNvSpPr/>
          <p:nvPr>
            <p:custDataLst>
              <p:tags r:id="rId6"/>
            </p:custDataLst>
          </p:nvPr>
        </p:nvSpPr>
        <p:spPr>
          <a:xfrm>
            <a:off x="2971800" y="6019800"/>
            <a:ext cx="2286000" cy="4572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0" name="标题 3788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4.6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相互转换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7891" name="文本占位符 37890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D→JK：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D→T ：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JK→T：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JK→D ：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7893" name="矩形 37892"/>
          <p:cNvSpPr/>
          <p:nvPr>
            <p:custDataLst>
              <p:tags r:id="rId8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7892" name="对象 37891"/>
          <p:cNvGraphicFramePr/>
          <p:nvPr>
            <p:custDataLst>
              <p:tags r:id="rId9"/>
            </p:custDataLst>
          </p:nvPr>
        </p:nvGraphicFramePr>
        <p:xfrm>
          <a:off x="2819400" y="2514600"/>
          <a:ext cx="23622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0" imgW="1002665" imgH="254000" progId="Equation.DSMT4">
                  <p:embed/>
                </p:oleObj>
              </mc:Choice>
              <mc:Fallback>
                <p:oleObj name="" r:id="rId10" imgW="1002665" imgH="254000" progId="Equation.DSMT4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9400" y="2514600"/>
                        <a:ext cx="2362200" cy="6080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矩形 37894"/>
          <p:cNvSpPr/>
          <p:nvPr>
            <p:custDataLst>
              <p:tags r:id="rId12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7894" name="对象 37893"/>
          <p:cNvGraphicFramePr/>
          <p:nvPr>
            <p:custDataLst>
              <p:tags r:id="rId13"/>
            </p:custDataLst>
          </p:nvPr>
        </p:nvGraphicFramePr>
        <p:xfrm>
          <a:off x="2895600" y="3657600"/>
          <a:ext cx="2057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4" imgW="736600" imgH="228600" progId="Equation.DSMT4">
                  <p:embed/>
                </p:oleObj>
              </mc:Choice>
              <mc:Fallback>
                <p:oleObj name="" r:id="rId14" imgW="736600" imgH="2286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95600" y="3657600"/>
                        <a:ext cx="2057400" cy="6413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矩形 37896"/>
          <p:cNvSpPr/>
          <p:nvPr>
            <p:custDataLst>
              <p:tags r:id="rId16"/>
            </p:custDataLst>
          </p:nvPr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7896" name="对象 37895"/>
          <p:cNvGraphicFramePr/>
          <p:nvPr>
            <p:custDataLst>
              <p:tags r:id="rId17"/>
            </p:custDataLst>
          </p:nvPr>
        </p:nvGraphicFramePr>
        <p:xfrm>
          <a:off x="2971800" y="4953000"/>
          <a:ext cx="21336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8" imgW="660400" imgH="177800" progId="Equation.DSMT4">
                  <p:embed/>
                </p:oleObj>
              </mc:Choice>
              <mc:Fallback>
                <p:oleObj name="" r:id="rId18" imgW="660400" imgH="177800" progId="Equation.DSMT4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71800" y="4953000"/>
                        <a:ext cx="2133600" cy="5873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对象 37897"/>
          <p:cNvGraphicFramePr/>
          <p:nvPr/>
        </p:nvGraphicFramePr>
        <p:xfrm>
          <a:off x="2971800" y="6096000"/>
          <a:ext cx="9906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20" imgW="419100" imgH="177800" progId="Equation.DSMT4">
                  <p:embed/>
                </p:oleObj>
              </mc:Choice>
              <mc:Fallback>
                <p:oleObj name="" r:id="rId20" imgW="419100" imgH="177800" progId="Equation.DSMT4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71800" y="6096000"/>
                        <a:ext cx="990600" cy="427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1" name="矩形 37900"/>
          <p:cNvSpPr/>
          <p:nvPr>
            <p:custDataLst>
              <p:tags r:id="rId22"/>
            </p:custDataLst>
          </p:nvPr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7900" name="对象 37899"/>
          <p:cNvGraphicFramePr/>
          <p:nvPr/>
        </p:nvGraphicFramePr>
        <p:xfrm>
          <a:off x="4267200" y="6019800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23" imgW="444500" imgH="203200" progId="Equation.DSMT4">
                  <p:embed/>
                </p:oleObj>
              </mc:Choice>
              <mc:Fallback>
                <p:oleObj name="" r:id="rId23" imgW="444500" imgH="203200" progId="Equation.DSMT4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67200" y="6019800"/>
                        <a:ext cx="106680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charRg st="7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charRg st="7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891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charRg st="21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891">
                                            <p:txEl>
                                              <p:charRg st="21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8914" name="标题 3891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4.6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边沿触发器的特点（了解）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8915" name="文本占位符 3891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边沿触发器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带异步置位和复位端的边沿触发器。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917" name="矩形 38916"/>
          <p:cNvSpPr/>
          <p:nvPr>
            <p:custDataLst>
              <p:tags r:id="rId7"/>
            </p:custDataLst>
          </p:nvPr>
        </p:nvSpPr>
        <p:spPr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8916" name="对象 38915"/>
          <p:cNvGraphicFramePr/>
          <p:nvPr/>
        </p:nvGraphicFramePr>
        <p:xfrm>
          <a:off x="1295400" y="3430588"/>
          <a:ext cx="6858000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8" imgW="6050915" imgH="2187575" progId="Visio.Drawing.11">
                  <p:embed/>
                </p:oleObj>
              </mc:Choice>
              <mc:Fallback>
                <p:oleObj name="" r:id="rId8" imgW="6050915" imgH="2187575" progId="Visio.Drawing.11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95400" y="3430588"/>
                        <a:ext cx="6858000" cy="2478087"/>
                      </a:xfrm>
                      <a:prstGeom prst="rect">
                        <a:avLst/>
                      </a:prstGeom>
                      <a:solidFill>
                        <a:srgbClr val="FFD833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2" name="标题 2560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440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4.5 </a:t>
            </a:r>
            <a:r>
              <a:rPr lang="en-US" altLang="zh-CN" sz="440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总结</a:t>
            </a:r>
            <a:r>
              <a:rPr lang="en-US" altLang="zh-CN" sz="440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 </a:t>
            </a:r>
            <a:r>
              <a:rPr lang="en-US" altLang="zh-CN" sz="440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(</a:t>
            </a:r>
            <a:r>
              <a:rPr lang="en-US" altLang="zh-CN" sz="440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重点</a:t>
            </a:r>
            <a:r>
              <a:rPr lang="en-US" altLang="zh-CN" sz="440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)</a:t>
            </a:r>
            <a:endParaRPr lang="en-US" altLang="zh-CN" sz="440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5603" name="文本占位符 2560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从逻辑功能来分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都可分为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JK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78" name="标题 2457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4.5.1    RS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RS触发器</a:t>
            </a:r>
            <a:endParaRPr lang="en-US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凡在时钟信号CP作用下，逻辑功能符合下表 </a:t>
            </a:r>
            <a:endParaRPr lang="en-US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的都叫做RS触发器。</a:t>
            </a:r>
            <a:endParaRPr lang="en-US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581" name="矩形 24580"/>
          <p:cNvSpPr/>
          <p:nvPr>
            <p:custDataLst>
              <p:tags r:id="rId7"/>
            </p:custDataLst>
          </p:nvPr>
        </p:nvSpPr>
        <p:spPr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0" name="对象 24579"/>
          <p:cNvGraphicFramePr/>
          <p:nvPr>
            <p:custDataLst>
              <p:tags r:id="rId8"/>
            </p:custDataLst>
          </p:nvPr>
        </p:nvGraphicFramePr>
        <p:xfrm>
          <a:off x="1600200" y="3886200"/>
          <a:ext cx="6705600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3302000" imgH="1092200" progId="Visio.Drawing.11">
                  <p:embed/>
                </p:oleObj>
              </mc:Choice>
              <mc:Fallback>
                <p:oleObj name="" r:id="rId9" imgW="3302000" imgH="10922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0200" y="3886200"/>
                        <a:ext cx="6705600" cy="22066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7" name="文本占位符 26626"/>
          <p:cNvSpPr>
            <a:spLocks noGrp="1"/>
          </p:cNvSpPr>
          <p:nvPr>
            <p:ph type="body" idx="4294967295"/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solidFill>
                  <a:srgbClr val="000000"/>
                </a:solidFill>
                <a:cs typeface="微软雅黑" panose="020B0503020204020204" charset="-122"/>
                <a:sym typeface="+mn-ea"/>
              </a:rPr>
              <a:t>状态转换图（重点）</a:t>
            </a:r>
            <a:endParaRPr lang="zh-CN" altLang="en-US" sz="2400" dirty="0">
              <a:solidFill>
                <a:srgbClr val="000000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>
                <a:solidFill>
                  <a:srgbClr val="000000"/>
                </a:solidFill>
                <a:cs typeface="微软雅黑" panose="020B0503020204020204" charset="-122"/>
                <a:sym typeface="+mn-ea"/>
              </a:rPr>
              <a:t>  什么是状态转换图？</a:t>
            </a:r>
            <a:endParaRPr lang="zh-CN" altLang="en-US" sz="2400">
              <a:solidFill>
                <a:srgbClr val="000000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>
                <a:solidFill>
                  <a:srgbClr val="000000"/>
                </a:solidFill>
                <a:cs typeface="微软雅黑" panose="020B0503020204020204" charset="-122"/>
                <a:sym typeface="+mn-ea"/>
              </a:rPr>
              <a:t>  ——描述触发器的状态转换关系及转换条件的图形。两个圆圈表示触发器的两个状态，用箭头表示状态转换的方向，同时在箭头旁注明了转换的条件。</a:t>
            </a:r>
            <a:endParaRPr lang="zh-CN" altLang="en-US" sz="2400">
              <a:solidFill>
                <a:srgbClr val="000000"/>
              </a:solidFill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1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charRg st="1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22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charRg st="22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9698" name="标题 2969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以RS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触发器为例画状态转换图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699" name="文本占位符 2969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059930" cy="37719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若初态</a:t>
            </a:r>
            <a:r>
              <a:rPr lang="en-US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=0,并且输入端RS为00,则次态也为0</a:t>
            </a:r>
            <a:endParaRPr lang="zh-CN" alt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9701" name="对象 29700"/>
          <p:cNvGraphicFramePr/>
          <p:nvPr/>
        </p:nvGraphicFramePr>
        <p:xfrm>
          <a:off x="2514600" y="3505200"/>
          <a:ext cx="12065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398145" imgH="398145" progId="Visio.Drawing.11">
                  <p:embed/>
                </p:oleObj>
              </mc:Choice>
              <mc:Fallback>
                <p:oleObj name="" r:id="rId7" imgW="398145" imgH="39814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4600" y="3505200"/>
                        <a:ext cx="1206500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文本框 29701"/>
          <p:cNvSpPr txBox="1"/>
          <p:nvPr>
            <p:custDataLst>
              <p:tags r:id="rId9"/>
            </p:custDataLst>
          </p:nvPr>
        </p:nvSpPr>
        <p:spPr>
          <a:xfrm>
            <a:off x="4953000" y="2743200"/>
            <a:ext cx="3429000" cy="521970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圆圈内写入初态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29703" name="对象 29702"/>
          <p:cNvGraphicFramePr/>
          <p:nvPr/>
        </p:nvGraphicFramePr>
        <p:xfrm>
          <a:off x="1905000" y="3733800"/>
          <a:ext cx="7651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338455" imgH="372745" progId="Visio.Drawing.11">
                  <p:embed/>
                </p:oleObj>
              </mc:Choice>
              <mc:Fallback>
                <p:oleObj name="" r:id="rId10" imgW="338455" imgH="37274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5000" y="3733800"/>
                        <a:ext cx="765175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4" name="文本框 29703"/>
          <p:cNvSpPr txBox="1"/>
          <p:nvPr>
            <p:custDataLst>
              <p:tags r:id="rId12"/>
            </p:custDataLst>
          </p:nvPr>
        </p:nvSpPr>
        <p:spPr>
          <a:xfrm>
            <a:off x="4953000" y="3810000"/>
            <a:ext cx="3429000" cy="521970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箭头指向次态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29705" name="对象 29704"/>
          <p:cNvGraphicFramePr/>
          <p:nvPr/>
        </p:nvGraphicFramePr>
        <p:xfrm>
          <a:off x="1295400" y="3733800"/>
          <a:ext cx="6858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3" imgW="236855" imgH="220345" progId="Visio.Drawing.11">
                  <p:embed/>
                </p:oleObj>
              </mc:Choice>
              <mc:Fallback>
                <p:oleObj name="" r:id="rId13" imgW="236855" imgH="22034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95400" y="3733800"/>
                        <a:ext cx="685800" cy="627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文本框 29705"/>
          <p:cNvSpPr txBox="1"/>
          <p:nvPr>
            <p:custDataLst>
              <p:tags r:id="rId15"/>
            </p:custDataLst>
          </p:nvPr>
        </p:nvSpPr>
        <p:spPr>
          <a:xfrm>
            <a:off x="4953000" y="4876800"/>
            <a:ext cx="3429000" cy="1383665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箭头旁写输入状态和输出状态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(input/output)</a:t>
            </a:r>
            <a:endParaRPr lang="en-US" altLang="zh-CN" sz="2800" b="1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9707" name="下箭头 29706"/>
          <p:cNvSpPr/>
          <p:nvPr>
            <p:custDataLst>
              <p:tags r:id="rId16"/>
            </p:custDataLst>
          </p:nvPr>
        </p:nvSpPr>
        <p:spPr>
          <a:xfrm>
            <a:off x="6477000" y="33528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9708" name="下箭头 29707"/>
          <p:cNvSpPr/>
          <p:nvPr>
            <p:custDataLst>
              <p:tags r:id="rId17"/>
            </p:custDataLst>
          </p:nvPr>
        </p:nvSpPr>
        <p:spPr>
          <a:xfrm>
            <a:off x="6400800" y="44196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90800" y="2057400"/>
          <a:ext cx="30861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8" imgW="215900" imgH="228600" progId="Equation.KSEE3">
                  <p:embed/>
                </p:oleObj>
              </mc:Choice>
              <mc:Fallback>
                <p:oleObj name="" r:id="rId18" imgW="215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90800" y="2057400"/>
                        <a:ext cx="30861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bldLvl="0" animBg="1"/>
      <p:bldP spid="29704" grpId="0" bldLvl="0" animBg="1"/>
      <p:bldP spid="2970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0722" name="标题 3072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触发器为例画状态转换图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0723" name="文本占位符 3072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3005" y="2018030"/>
            <a:ext cx="7772400" cy="591185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若初态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=0,并且输入端RS为01,则次态为1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0725" name="对象 30724"/>
          <p:cNvGraphicFramePr/>
          <p:nvPr/>
        </p:nvGraphicFramePr>
        <p:xfrm>
          <a:off x="1905000" y="3657600"/>
          <a:ext cx="1295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398145" imgH="398145" progId="Visio.Drawing.11">
                  <p:embed/>
                </p:oleObj>
              </mc:Choice>
              <mc:Fallback>
                <p:oleObj name="" r:id="rId7" imgW="398145" imgH="398145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5000" y="3657600"/>
                        <a:ext cx="1295400" cy="129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对象 30725"/>
          <p:cNvGraphicFramePr/>
          <p:nvPr/>
        </p:nvGraphicFramePr>
        <p:xfrm>
          <a:off x="2743200" y="3278188"/>
          <a:ext cx="28956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9" imgW="1083945" imgH="203200" progId="Visio.Drawing.11">
                  <p:embed/>
                </p:oleObj>
              </mc:Choice>
              <mc:Fallback>
                <p:oleObj name="" r:id="rId9" imgW="1083945" imgH="20320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3200" y="3278188"/>
                        <a:ext cx="2895600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对象 30726"/>
          <p:cNvGraphicFramePr/>
          <p:nvPr/>
        </p:nvGraphicFramePr>
        <p:xfrm>
          <a:off x="5029200" y="36576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1" imgW="398145" imgH="398145" progId="Visio.Drawing.11">
                  <p:embed/>
                </p:oleObj>
              </mc:Choice>
              <mc:Fallback>
                <p:oleObj name="" r:id="rId11" imgW="398145" imgH="39814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9200" y="3657600"/>
                        <a:ext cx="1371600" cy="137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对象 30727"/>
          <p:cNvGraphicFramePr/>
          <p:nvPr/>
        </p:nvGraphicFramePr>
        <p:xfrm>
          <a:off x="3886200" y="2667000"/>
          <a:ext cx="7651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3" imgW="203200" imgH="220345" progId="Visio.Drawing.11">
                  <p:embed/>
                </p:oleObj>
              </mc:Choice>
              <mc:Fallback>
                <p:oleObj name="" r:id="rId13" imgW="203200" imgH="220345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6200" y="2667000"/>
                        <a:ext cx="765175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90800" y="2057400"/>
          <a:ext cx="30861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5" imgW="215900" imgH="228600" progId="Equation.KSEE3">
                  <p:embed/>
                </p:oleObj>
              </mc:Choice>
              <mc:Fallback>
                <p:oleObj name="" r:id="rId15" imgW="215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0800" y="2057400"/>
                        <a:ext cx="30861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46" name="标题 3174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触发器为例画状态转换图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1747" name="文本占位符 3174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若初态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=1,并且输入端RS为10,则次态为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1748" name="对象 31747"/>
          <p:cNvGraphicFramePr/>
          <p:nvPr/>
        </p:nvGraphicFramePr>
        <p:xfrm>
          <a:off x="5029200" y="3733800"/>
          <a:ext cx="1295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398145" imgH="398145" progId="Visio.Drawing.11">
                  <p:embed/>
                </p:oleObj>
              </mc:Choice>
              <mc:Fallback>
                <p:oleObj name="" r:id="rId7" imgW="398145" imgH="39814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9200" y="3733800"/>
                        <a:ext cx="1295400" cy="129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对象 31748"/>
          <p:cNvGraphicFramePr/>
          <p:nvPr/>
        </p:nvGraphicFramePr>
        <p:xfrm>
          <a:off x="2743200" y="3278188"/>
          <a:ext cx="28956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9" imgW="1083945" imgH="203200" progId="Visio.Drawing.11">
                  <p:embed/>
                </p:oleObj>
              </mc:Choice>
              <mc:Fallback>
                <p:oleObj name="" r:id="rId9" imgW="1083945" imgH="203200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3200" y="3278188"/>
                        <a:ext cx="2895600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31749"/>
          <p:cNvGraphicFramePr/>
          <p:nvPr/>
        </p:nvGraphicFramePr>
        <p:xfrm>
          <a:off x="2209800" y="37338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1" imgW="398145" imgH="398145" progId="Visio.Drawing.11">
                  <p:embed/>
                </p:oleObj>
              </mc:Choice>
              <mc:Fallback>
                <p:oleObj name="" r:id="rId11" imgW="398145" imgH="398145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09800" y="3733800"/>
                        <a:ext cx="1371600" cy="137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对象 31751"/>
          <p:cNvGraphicFramePr/>
          <p:nvPr/>
        </p:nvGraphicFramePr>
        <p:xfrm>
          <a:off x="3517900" y="2671763"/>
          <a:ext cx="15033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3" imgW="398145" imgH="211455" progId="Visio.Drawing.11">
                  <p:embed/>
                </p:oleObj>
              </mc:Choice>
              <mc:Fallback>
                <p:oleObj name="" r:id="rId13" imgW="398145" imgH="21145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17900" y="2671763"/>
                        <a:ext cx="1503363" cy="792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90800" y="2057400"/>
          <a:ext cx="30861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5" imgW="215900" imgH="228600" progId="Equation.KSEE3">
                  <p:embed/>
                </p:oleObj>
              </mc:Choice>
              <mc:Fallback>
                <p:oleObj name="" r:id="rId15" imgW="215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90800" y="2057400"/>
                        <a:ext cx="30861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0" name="标题 3276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RS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触发器为例画状态转换图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2771" name="文本占位符 3277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最终的状态图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32772" name="对象 32771"/>
          <p:cNvGraphicFramePr/>
          <p:nvPr/>
        </p:nvGraphicFramePr>
        <p:xfrm>
          <a:off x="1447800" y="3048000"/>
          <a:ext cx="55626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2607945" imgH="1016000" progId="Visio.Drawing.11">
                  <p:embed/>
                </p:oleObj>
              </mc:Choice>
              <mc:Fallback>
                <p:oleObj name="" r:id="rId7" imgW="2607945" imgH="1016000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7800" y="3048000"/>
                        <a:ext cx="5562600" cy="215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805" name="矩形 33804"/>
          <p:cNvSpPr/>
          <p:nvPr>
            <p:custDataLst>
              <p:tags r:id="rId6"/>
            </p:custDataLst>
          </p:nvPr>
        </p:nvSpPr>
        <p:spPr>
          <a:xfrm>
            <a:off x="4953000" y="3581400"/>
            <a:ext cx="3810000" cy="2971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801" name="矩形 33800"/>
          <p:cNvSpPr/>
          <p:nvPr>
            <p:custDataLst>
              <p:tags r:id="rId7"/>
            </p:custDataLst>
          </p:nvPr>
        </p:nvSpPr>
        <p:spPr>
          <a:xfrm>
            <a:off x="609600" y="3581400"/>
            <a:ext cx="4038600" cy="29718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94" name="标题 3379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4.5.2 JK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触发器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3795" name="文本占位符 33794"/>
          <p:cNvSpPr>
            <a:spLocks noGrp="1"/>
          </p:cNvSpPr>
          <p:nvPr>
            <p:ph type="body" idx="4294967295"/>
            <p:custDataLst>
              <p:tags r:id="rId8"/>
            </p:custDataLst>
          </p:nvPr>
        </p:nvSpPr>
        <p:spPr>
          <a:xfrm>
            <a:off x="1182688" y="2017713"/>
            <a:ext cx="7772400" cy="15636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JK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凡在时钟信号CP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作用下，逻辑功能符合下表的都叫做JK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 </a:t>
            </a:r>
            <a:endParaRPr lang="en-US" altLang="zh-CN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797" name="矩形 33796"/>
          <p:cNvSpPr/>
          <p:nvPr>
            <p:custDataLst>
              <p:tags r:id="rId9"/>
            </p:custDataLst>
          </p:nvPr>
        </p:nvSpPr>
        <p:spPr>
          <a:xfrm>
            <a:off x="0" y="28765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796" name="对象 33795"/>
          <p:cNvGraphicFramePr/>
          <p:nvPr/>
        </p:nvGraphicFramePr>
        <p:xfrm>
          <a:off x="762000" y="3657600"/>
          <a:ext cx="335280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0" imgW="1684655" imgH="1092200" progId="Visio.Drawing.11">
                  <p:embed/>
                </p:oleObj>
              </mc:Choice>
              <mc:Fallback>
                <p:oleObj name="" r:id="rId10" imgW="1684655" imgH="1092200" progId="Visio.Drawing.11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2000" y="3657600"/>
                        <a:ext cx="3352800" cy="216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矩形 33798"/>
          <p:cNvSpPr/>
          <p:nvPr>
            <p:custDataLst>
              <p:tags r:id="rId12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798" name="对象 33797"/>
          <p:cNvGraphicFramePr/>
          <p:nvPr/>
        </p:nvGraphicFramePr>
        <p:xfrm>
          <a:off x="2438400" y="5943600"/>
          <a:ext cx="20574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3" imgW="1143000" imgH="254000" progId="Equation.DSMT4">
                  <p:embed/>
                </p:oleObj>
              </mc:Choice>
              <mc:Fallback>
                <p:oleObj name="" r:id="rId13" imgW="1143000" imgH="2540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38400" y="5943600"/>
                        <a:ext cx="2057400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0" name="文本框 33799"/>
          <p:cNvSpPr txBox="1"/>
          <p:nvPr>
            <p:custDataLst>
              <p:tags r:id="rId15"/>
            </p:custDataLst>
          </p:nvPr>
        </p:nvSpPr>
        <p:spPr>
          <a:xfrm>
            <a:off x="838200" y="5943600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特征方程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803" name="矩形 33802"/>
          <p:cNvSpPr/>
          <p:nvPr>
            <p:custDataLst>
              <p:tags r:id="rId16"/>
            </p:custDataLst>
          </p:nvPr>
        </p:nvSpPr>
        <p:spPr>
          <a:xfrm>
            <a:off x="0" y="2895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802" name="对象 33801"/>
          <p:cNvGraphicFramePr/>
          <p:nvPr/>
        </p:nvGraphicFramePr>
        <p:xfrm>
          <a:off x="4876800" y="5029200"/>
          <a:ext cx="3886200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7" imgW="2607945" imgH="1024255" progId="Visio.Drawing.11">
                  <p:embed/>
                </p:oleObj>
              </mc:Choice>
              <mc:Fallback>
                <p:oleObj name="" r:id="rId17" imgW="2607945" imgH="1024255" progId="Visio.Drawing.11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76800" y="5029200"/>
                        <a:ext cx="3886200" cy="1519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4" name="文本框 33803"/>
          <p:cNvSpPr txBox="1"/>
          <p:nvPr>
            <p:custDataLst>
              <p:tags r:id="rId19"/>
            </p:custDataLst>
          </p:nvPr>
        </p:nvSpPr>
        <p:spPr>
          <a:xfrm>
            <a:off x="4953000" y="3581400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0" grpId="0"/>
      <p:bldP spid="33804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2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4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344b9243-dbe3-4254-88a9-e679da691574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8988a26-7399-4c5f-ac9d-b5f998d98b67}"/>
</p:tagLst>
</file>

<file path=ppt/theme/theme1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665</Words>
  <Application>WPS 演示</Application>
  <PresentationFormat>在屏幕上显示</PresentationFormat>
  <Paragraphs>92</Paragraphs>
  <Slides>14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14</vt:i4>
      </vt:variant>
    </vt:vector>
  </HeadingPairs>
  <TitlesOfParts>
    <vt:vector size="59" baseType="lpstr">
      <vt:lpstr>Arial</vt:lpstr>
      <vt:lpstr>宋体</vt:lpstr>
      <vt:lpstr>Wingdings</vt:lpstr>
      <vt:lpstr>Times New Roman</vt:lpstr>
      <vt:lpstr>黑体</vt:lpstr>
      <vt:lpstr>Tahoma</vt:lpstr>
      <vt:lpstr>幼圆</vt:lpstr>
      <vt:lpstr>微软雅黑</vt:lpstr>
      <vt:lpstr>Arial Unicode MS</vt:lpstr>
      <vt:lpstr>汉仪旗黑-85S</vt:lpstr>
      <vt:lpstr>汉仪旗黑-85S</vt:lpstr>
      <vt:lpstr>2_Office 主题​​</vt:lpstr>
      <vt:lpstr>Visio.Drawing.11</vt:lpstr>
      <vt:lpstr>Equation.KSEE3</vt:lpstr>
      <vt:lpstr>Visio.Drawing.11</vt:lpstr>
      <vt:lpstr>Visio.Drawing.11</vt:lpstr>
      <vt:lpstr>Visio.Drawing.11</vt:lpstr>
      <vt:lpstr>Visio.Drawing.11</vt:lpstr>
      <vt:lpstr>Equation.KSEE3</vt:lpstr>
      <vt:lpstr>Visio.Drawing.11</vt:lpstr>
      <vt:lpstr>Visio.Drawing.11</vt:lpstr>
      <vt:lpstr>Equation.DSMT4</vt:lpstr>
      <vt:lpstr>Visio.Drawing.11</vt:lpstr>
      <vt:lpstr>Visio.Drawing.11</vt:lpstr>
      <vt:lpstr>Visio.Drawing.11</vt:lpstr>
      <vt:lpstr>Equation.DSMT4</vt:lpstr>
      <vt:lpstr>Visio.Drawing.11</vt:lpstr>
      <vt:lpstr>Equation.DSMT4</vt:lpstr>
      <vt:lpstr>Visio.Drawing.11</vt:lpstr>
      <vt:lpstr>Visio.Drawing.11</vt:lpstr>
      <vt:lpstr>Equation.DSMT4</vt:lpstr>
      <vt:lpstr>Visio.Drawing.11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Equation.KSEE3</vt:lpstr>
      <vt:lpstr>Visio.Drawing.11</vt:lpstr>
      <vt:lpstr>Visio.Drawing.11</vt:lpstr>
      <vt:lpstr>Visio.Drawing.11</vt:lpstr>
      <vt:lpstr>Visio.Drawing.11</vt:lpstr>
      <vt:lpstr>第4章 触发器 </vt:lpstr>
      <vt:lpstr>4.5 总结 (重点)</vt:lpstr>
      <vt:lpstr>4.5.1    RS触发器</vt:lpstr>
      <vt:lpstr>PowerPoint 演示文稿</vt:lpstr>
      <vt:lpstr>以RS触发器为例画状态转换图</vt:lpstr>
      <vt:lpstr>以RS触发器为例画状态转换图</vt:lpstr>
      <vt:lpstr>以RS触发器为例画状态转换图</vt:lpstr>
      <vt:lpstr>以RS触发器为例画状态转换图</vt:lpstr>
      <vt:lpstr>4.5.2 JK触发器</vt:lpstr>
      <vt:lpstr>4.5.3  T触发器</vt:lpstr>
      <vt:lpstr>4.5.4  D触发器</vt:lpstr>
      <vt:lpstr>D触发器的应用</vt:lpstr>
      <vt:lpstr>4.6 相互转换</vt:lpstr>
      <vt:lpstr>4.6 边沿触发器的特点（了解）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95</cp:revision>
  <dcterms:created xsi:type="dcterms:W3CDTF">2022-04-12T07:10:00Z</dcterms:created>
  <dcterms:modified xsi:type="dcterms:W3CDTF">2022-04-12T07:15:32Z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BB790DF5FB9F4400AF879C335639CD6F</vt:lpwstr>
  </property>
  <property fmtid="{D5CDD505-2E9C-101B-9397-08002B2CF9AE}" pid="4" name="KSOProductBuildVer">
    <vt:lpwstr>2052-11.1.0.11365</vt:lpwstr>
  </property>
</Properties>
</file>